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65" r:id="rId4"/>
    <p:sldId id="269" r:id="rId5"/>
    <p:sldId id="256" r:id="rId6"/>
    <p:sldId id="260" r:id="rId7"/>
    <p:sldId id="258" r:id="rId8"/>
    <p:sldId id="262" r:id="rId9"/>
    <p:sldId id="261" r:id="rId10"/>
    <p:sldId id="263" r:id="rId11"/>
    <p:sldId id="264" r:id="rId12"/>
    <p:sldId id="271" r:id="rId13"/>
    <p:sldId id="272" r:id="rId14"/>
    <p:sldId id="273" r:id="rId15"/>
    <p:sldId id="274" r:id="rId16"/>
    <p:sldId id="277" r:id="rId17"/>
    <p:sldId id="275" r:id="rId18"/>
    <p:sldId id="276" r:id="rId19"/>
    <p:sldId id="278" r:id="rId20"/>
    <p:sldId id="279" r:id="rId21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r-HR"/>
  <c:chart>
    <c:autoTitleDeleted val="1"/>
    <c:view3D>
      <c:rotX val="30"/>
      <c:rotY val="200"/>
      <c:perspective val="1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Prodani uređaji</c:v>
                </c:pt>
              </c:strCache>
            </c:strRef>
          </c:tx>
          <c:dLbls>
            <c:dLbl>
              <c:idx val="2"/>
              <c:layout>
                <c:manualLayout>
                  <c:x val="-4.8847939146495579E-2"/>
                  <c:y val="-0.20948602540498013"/>
                </c:manualLayout>
              </c:layout>
              <c:showVal val="1"/>
            </c:dLbl>
            <c:dLbl>
              <c:idx val="3"/>
              <c:layout>
                <c:manualLayout>
                  <c:x val="5.3631525226013416E-2"/>
                  <c:y val="-0.20948602540498013"/>
                </c:manualLayout>
              </c:layout>
              <c:showVal val="1"/>
            </c:dLbl>
            <c:showVal val="1"/>
            <c:showLeaderLines val="1"/>
          </c:dLbls>
          <c:cat>
            <c:strRef>
              <c:f>Sheet1!$A$2:$A$5</c:f>
              <c:strCache>
                <c:ptCount val="4"/>
                <c:pt idx="0">
                  <c:v>Amazon Kindle</c:v>
                </c:pt>
                <c:pt idx="1">
                  <c:v>Sony Reader</c:v>
                </c:pt>
                <c:pt idx="2">
                  <c:v>iRex</c:v>
                </c:pt>
                <c:pt idx="3">
                  <c:v>Ostali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1350000</c:v>
                </c:pt>
                <c:pt idx="1">
                  <c:v>705000</c:v>
                </c:pt>
                <c:pt idx="2">
                  <c:v>120000</c:v>
                </c:pt>
                <c:pt idx="3">
                  <c:v>129000</c:v>
                </c:pt>
              </c:numCache>
            </c:numRef>
          </c:val>
        </c:ser>
        <c:dLbls>
          <c:showVal val="1"/>
        </c:dLbls>
      </c:pie3DChart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sr-Latn-C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010AC7-856F-4C52-A946-6198E26D1059}" type="doc">
      <dgm:prSet loTypeId="urn:microsoft.com/office/officeart/2005/8/layout/cycle7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E5E4C2B4-DECD-4D69-99C0-DA8C344BC579}">
      <dgm:prSet phldrT="[Text]"/>
      <dgm:spPr/>
      <dgm:t>
        <a:bodyPr/>
        <a:lstStyle/>
        <a:p>
          <a:r>
            <a:rPr lang="hr-HR" dirty="0" smtClean="0"/>
            <a:t>Tehnologija</a:t>
          </a:r>
          <a:endParaRPr lang="hr-HR" dirty="0"/>
        </a:p>
      </dgm:t>
    </dgm:pt>
    <dgm:pt modelId="{A00D9DF3-3488-4BC7-AFF5-5B6778B89140}" type="parTrans" cxnId="{09A6B47B-709D-46C1-B3F7-82E29F61F46D}">
      <dgm:prSet/>
      <dgm:spPr/>
      <dgm:t>
        <a:bodyPr/>
        <a:lstStyle/>
        <a:p>
          <a:endParaRPr lang="hr-HR"/>
        </a:p>
      </dgm:t>
    </dgm:pt>
    <dgm:pt modelId="{C22EDF21-F22B-43EC-934C-7083C5C7DB13}" type="sibTrans" cxnId="{09A6B47B-709D-46C1-B3F7-82E29F61F46D}">
      <dgm:prSet/>
      <dgm:spPr/>
      <dgm:t>
        <a:bodyPr/>
        <a:lstStyle/>
        <a:p>
          <a:endParaRPr lang="hr-HR"/>
        </a:p>
      </dgm:t>
    </dgm:pt>
    <dgm:pt modelId="{F49D1E1C-1C67-4240-99EF-9D4597B033C4}">
      <dgm:prSet phldrT="[Text]"/>
      <dgm:spPr/>
      <dgm:t>
        <a:bodyPr/>
        <a:lstStyle/>
        <a:p>
          <a:r>
            <a:rPr lang="hr-HR" dirty="0" smtClean="0"/>
            <a:t>Proizvođači</a:t>
          </a:r>
          <a:endParaRPr lang="hr-HR" dirty="0"/>
        </a:p>
      </dgm:t>
    </dgm:pt>
    <dgm:pt modelId="{5A715BB2-1E4F-4854-9BA0-7D5038FF2993}" type="parTrans" cxnId="{C3A5D2FE-2852-4089-AC12-B92C108A95C1}">
      <dgm:prSet/>
      <dgm:spPr/>
      <dgm:t>
        <a:bodyPr/>
        <a:lstStyle/>
        <a:p>
          <a:endParaRPr lang="hr-HR"/>
        </a:p>
      </dgm:t>
    </dgm:pt>
    <dgm:pt modelId="{D84C61B5-B518-459B-9049-09D7A3FBAF08}" type="sibTrans" cxnId="{C3A5D2FE-2852-4089-AC12-B92C108A95C1}">
      <dgm:prSet/>
      <dgm:spPr/>
      <dgm:t>
        <a:bodyPr/>
        <a:lstStyle/>
        <a:p>
          <a:endParaRPr lang="hr-HR"/>
        </a:p>
      </dgm:t>
    </dgm:pt>
    <dgm:pt modelId="{5859E6D8-FCBE-4292-8885-2B6854D60639}">
      <dgm:prSet phldrT="[Text]"/>
      <dgm:spPr/>
      <dgm:t>
        <a:bodyPr/>
        <a:lstStyle/>
        <a:p>
          <a:r>
            <a:rPr lang="hr-HR" dirty="0" smtClean="0"/>
            <a:t>Korisnici</a:t>
          </a:r>
          <a:endParaRPr lang="hr-HR" dirty="0"/>
        </a:p>
      </dgm:t>
    </dgm:pt>
    <dgm:pt modelId="{ED07D9CD-9337-406F-B6C7-10A4BE59F8F1}" type="parTrans" cxnId="{DC12662D-48A4-4B57-8E41-65CCA4CEABAC}">
      <dgm:prSet/>
      <dgm:spPr/>
    </dgm:pt>
    <dgm:pt modelId="{12F5BD88-F191-4BE3-AB04-5BE92A339EC9}" type="sibTrans" cxnId="{DC12662D-48A4-4B57-8E41-65CCA4CEABAC}">
      <dgm:prSet/>
      <dgm:spPr/>
      <dgm:t>
        <a:bodyPr/>
        <a:lstStyle/>
        <a:p>
          <a:endParaRPr lang="hr-HR"/>
        </a:p>
      </dgm:t>
    </dgm:pt>
    <dgm:pt modelId="{7A666CF6-4D33-4B8D-A274-93F60937BF17}" type="pres">
      <dgm:prSet presAssocID="{90010AC7-856F-4C52-A946-6198E26D1059}" presName="Name0" presStyleCnt="0">
        <dgm:presLayoutVars>
          <dgm:dir/>
          <dgm:resizeHandles val="exact"/>
        </dgm:presLayoutVars>
      </dgm:prSet>
      <dgm:spPr/>
    </dgm:pt>
    <dgm:pt modelId="{0AF503D9-4BEB-4ECC-BCCB-332121AA9DF5}" type="pres">
      <dgm:prSet presAssocID="{5859E6D8-FCBE-4292-8885-2B6854D6063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198CDE9-FB55-4B0A-B4A7-5A31B79AD2E6}" type="pres">
      <dgm:prSet presAssocID="{12F5BD88-F191-4BE3-AB04-5BE92A339EC9}" presName="sibTrans" presStyleLbl="sibTrans2D1" presStyleIdx="0" presStyleCnt="3"/>
      <dgm:spPr/>
    </dgm:pt>
    <dgm:pt modelId="{9965DB66-39A0-4F57-9F71-4F80C54767BF}" type="pres">
      <dgm:prSet presAssocID="{12F5BD88-F191-4BE3-AB04-5BE92A339EC9}" presName="connectorText" presStyleLbl="sibTrans2D1" presStyleIdx="0" presStyleCnt="3"/>
      <dgm:spPr/>
    </dgm:pt>
    <dgm:pt modelId="{E24C8879-197B-4291-832D-3E9668CA92BF}" type="pres">
      <dgm:prSet presAssocID="{E5E4C2B4-DECD-4D69-99C0-DA8C344BC579}" presName="node" presStyleLbl="node1" presStyleIdx="1" presStyleCnt="3">
        <dgm:presLayoutVars>
          <dgm:bulletEnabled val="1"/>
        </dgm:presLayoutVars>
      </dgm:prSet>
      <dgm:spPr/>
    </dgm:pt>
    <dgm:pt modelId="{1CC7C31C-143E-4C2A-8F28-4EB23AAE3AEB}" type="pres">
      <dgm:prSet presAssocID="{C22EDF21-F22B-43EC-934C-7083C5C7DB13}" presName="sibTrans" presStyleLbl="sibTrans2D1" presStyleIdx="1" presStyleCnt="3"/>
      <dgm:spPr/>
    </dgm:pt>
    <dgm:pt modelId="{66987597-7F13-451E-AF42-1257890728ED}" type="pres">
      <dgm:prSet presAssocID="{C22EDF21-F22B-43EC-934C-7083C5C7DB13}" presName="connectorText" presStyleLbl="sibTrans2D1" presStyleIdx="1" presStyleCnt="3"/>
      <dgm:spPr/>
    </dgm:pt>
    <dgm:pt modelId="{8C5FFD45-28F6-4F40-AA74-A1B501F7EEB9}" type="pres">
      <dgm:prSet presAssocID="{F49D1E1C-1C67-4240-99EF-9D4597B033C4}" presName="node" presStyleLbl="node1" presStyleIdx="2" presStyleCnt="3">
        <dgm:presLayoutVars>
          <dgm:bulletEnabled val="1"/>
        </dgm:presLayoutVars>
      </dgm:prSet>
      <dgm:spPr/>
    </dgm:pt>
    <dgm:pt modelId="{33D214D2-1389-4C54-AA35-C80DC8CA2DCD}" type="pres">
      <dgm:prSet presAssocID="{D84C61B5-B518-459B-9049-09D7A3FBAF08}" presName="sibTrans" presStyleLbl="sibTrans2D1" presStyleIdx="2" presStyleCnt="3"/>
      <dgm:spPr/>
    </dgm:pt>
    <dgm:pt modelId="{48C82C2D-B11D-4488-BB17-4FDA69D77D61}" type="pres">
      <dgm:prSet presAssocID="{D84C61B5-B518-459B-9049-09D7A3FBAF08}" presName="connectorText" presStyleLbl="sibTrans2D1" presStyleIdx="2" presStyleCnt="3"/>
      <dgm:spPr/>
    </dgm:pt>
  </dgm:ptLst>
  <dgm:cxnLst>
    <dgm:cxn modelId="{65DB3DB8-6153-42FA-8E2C-F9397C4353BA}" type="presOf" srcId="{F49D1E1C-1C67-4240-99EF-9D4597B033C4}" destId="{8C5FFD45-28F6-4F40-AA74-A1B501F7EEB9}" srcOrd="0" destOrd="0" presId="urn:microsoft.com/office/officeart/2005/8/layout/cycle7"/>
    <dgm:cxn modelId="{4A20297E-5772-46E0-B7BB-15A3CB466187}" type="presOf" srcId="{90010AC7-856F-4C52-A946-6198E26D1059}" destId="{7A666CF6-4D33-4B8D-A274-93F60937BF17}" srcOrd="0" destOrd="0" presId="urn:microsoft.com/office/officeart/2005/8/layout/cycle7"/>
    <dgm:cxn modelId="{02E7E526-BB8E-4BA7-B007-F97D319973A8}" type="presOf" srcId="{D84C61B5-B518-459B-9049-09D7A3FBAF08}" destId="{33D214D2-1389-4C54-AA35-C80DC8CA2DCD}" srcOrd="0" destOrd="0" presId="urn:microsoft.com/office/officeart/2005/8/layout/cycle7"/>
    <dgm:cxn modelId="{DBC595F6-79FF-4BAB-8991-4597F912DF5D}" type="presOf" srcId="{C22EDF21-F22B-43EC-934C-7083C5C7DB13}" destId="{1CC7C31C-143E-4C2A-8F28-4EB23AAE3AEB}" srcOrd="0" destOrd="0" presId="urn:microsoft.com/office/officeart/2005/8/layout/cycle7"/>
    <dgm:cxn modelId="{6804757C-6506-458E-9E12-2209405A3029}" type="presOf" srcId="{5859E6D8-FCBE-4292-8885-2B6854D60639}" destId="{0AF503D9-4BEB-4ECC-BCCB-332121AA9DF5}" srcOrd="0" destOrd="0" presId="urn:microsoft.com/office/officeart/2005/8/layout/cycle7"/>
    <dgm:cxn modelId="{09A6B47B-709D-46C1-B3F7-82E29F61F46D}" srcId="{90010AC7-856F-4C52-A946-6198E26D1059}" destId="{E5E4C2B4-DECD-4D69-99C0-DA8C344BC579}" srcOrd="1" destOrd="0" parTransId="{A00D9DF3-3488-4BC7-AFF5-5B6778B89140}" sibTransId="{C22EDF21-F22B-43EC-934C-7083C5C7DB13}"/>
    <dgm:cxn modelId="{DC12662D-48A4-4B57-8E41-65CCA4CEABAC}" srcId="{90010AC7-856F-4C52-A946-6198E26D1059}" destId="{5859E6D8-FCBE-4292-8885-2B6854D60639}" srcOrd="0" destOrd="0" parTransId="{ED07D9CD-9337-406F-B6C7-10A4BE59F8F1}" sibTransId="{12F5BD88-F191-4BE3-AB04-5BE92A339EC9}"/>
    <dgm:cxn modelId="{0966CAE1-E667-4494-BD26-67F3AAB39491}" type="presOf" srcId="{12F5BD88-F191-4BE3-AB04-5BE92A339EC9}" destId="{B198CDE9-FB55-4B0A-B4A7-5A31B79AD2E6}" srcOrd="0" destOrd="0" presId="urn:microsoft.com/office/officeart/2005/8/layout/cycle7"/>
    <dgm:cxn modelId="{76B52A43-CD4E-4747-9613-5137A1A21D31}" type="presOf" srcId="{E5E4C2B4-DECD-4D69-99C0-DA8C344BC579}" destId="{E24C8879-197B-4291-832D-3E9668CA92BF}" srcOrd="0" destOrd="0" presId="urn:microsoft.com/office/officeart/2005/8/layout/cycle7"/>
    <dgm:cxn modelId="{0950C857-C3C8-4A4F-B47B-F09046B7AFF3}" type="presOf" srcId="{C22EDF21-F22B-43EC-934C-7083C5C7DB13}" destId="{66987597-7F13-451E-AF42-1257890728ED}" srcOrd="1" destOrd="0" presId="urn:microsoft.com/office/officeart/2005/8/layout/cycle7"/>
    <dgm:cxn modelId="{C3A5D2FE-2852-4089-AC12-B92C108A95C1}" srcId="{90010AC7-856F-4C52-A946-6198E26D1059}" destId="{F49D1E1C-1C67-4240-99EF-9D4597B033C4}" srcOrd="2" destOrd="0" parTransId="{5A715BB2-1E4F-4854-9BA0-7D5038FF2993}" sibTransId="{D84C61B5-B518-459B-9049-09D7A3FBAF08}"/>
    <dgm:cxn modelId="{097118D0-ADEF-4673-A9FB-2C51761D3445}" type="presOf" srcId="{D84C61B5-B518-459B-9049-09D7A3FBAF08}" destId="{48C82C2D-B11D-4488-BB17-4FDA69D77D61}" srcOrd="1" destOrd="0" presId="urn:microsoft.com/office/officeart/2005/8/layout/cycle7"/>
    <dgm:cxn modelId="{E0341E56-83F6-4C40-9FB1-3EAFA4579CAA}" type="presOf" srcId="{12F5BD88-F191-4BE3-AB04-5BE92A339EC9}" destId="{9965DB66-39A0-4F57-9F71-4F80C54767BF}" srcOrd="1" destOrd="0" presId="urn:microsoft.com/office/officeart/2005/8/layout/cycle7"/>
    <dgm:cxn modelId="{63B5A637-9E74-4B9F-A6D8-6E9C2B1CF992}" type="presParOf" srcId="{7A666CF6-4D33-4B8D-A274-93F60937BF17}" destId="{0AF503D9-4BEB-4ECC-BCCB-332121AA9DF5}" srcOrd="0" destOrd="0" presId="urn:microsoft.com/office/officeart/2005/8/layout/cycle7"/>
    <dgm:cxn modelId="{AE9BE4EB-155E-4A8B-A4CF-561B42A9F2EF}" type="presParOf" srcId="{7A666CF6-4D33-4B8D-A274-93F60937BF17}" destId="{B198CDE9-FB55-4B0A-B4A7-5A31B79AD2E6}" srcOrd="1" destOrd="0" presId="urn:microsoft.com/office/officeart/2005/8/layout/cycle7"/>
    <dgm:cxn modelId="{7E588D18-985F-441A-B8E2-5560D947E1A0}" type="presParOf" srcId="{B198CDE9-FB55-4B0A-B4A7-5A31B79AD2E6}" destId="{9965DB66-39A0-4F57-9F71-4F80C54767BF}" srcOrd="0" destOrd="0" presId="urn:microsoft.com/office/officeart/2005/8/layout/cycle7"/>
    <dgm:cxn modelId="{9ABA3B40-E89C-44C2-A9F2-698C27920E0B}" type="presParOf" srcId="{7A666CF6-4D33-4B8D-A274-93F60937BF17}" destId="{E24C8879-197B-4291-832D-3E9668CA92BF}" srcOrd="2" destOrd="0" presId="urn:microsoft.com/office/officeart/2005/8/layout/cycle7"/>
    <dgm:cxn modelId="{47F4384F-D5DB-463B-895C-4052AD3C45CA}" type="presParOf" srcId="{7A666CF6-4D33-4B8D-A274-93F60937BF17}" destId="{1CC7C31C-143E-4C2A-8F28-4EB23AAE3AEB}" srcOrd="3" destOrd="0" presId="urn:microsoft.com/office/officeart/2005/8/layout/cycle7"/>
    <dgm:cxn modelId="{2AF15CFF-C106-4611-8603-3B268BEFA7A0}" type="presParOf" srcId="{1CC7C31C-143E-4C2A-8F28-4EB23AAE3AEB}" destId="{66987597-7F13-451E-AF42-1257890728ED}" srcOrd="0" destOrd="0" presId="urn:microsoft.com/office/officeart/2005/8/layout/cycle7"/>
    <dgm:cxn modelId="{71297FB5-2A5F-40CB-A060-EF0A6EBE92B3}" type="presParOf" srcId="{7A666CF6-4D33-4B8D-A274-93F60937BF17}" destId="{8C5FFD45-28F6-4F40-AA74-A1B501F7EEB9}" srcOrd="4" destOrd="0" presId="urn:microsoft.com/office/officeart/2005/8/layout/cycle7"/>
    <dgm:cxn modelId="{891C2817-B14F-4A67-A141-C25286ACFFF0}" type="presParOf" srcId="{7A666CF6-4D33-4B8D-A274-93F60937BF17}" destId="{33D214D2-1389-4C54-AA35-C80DC8CA2DCD}" srcOrd="5" destOrd="0" presId="urn:microsoft.com/office/officeart/2005/8/layout/cycle7"/>
    <dgm:cxn modelId="{75C0CF08-1B4A-4E1B-AF31-1FD92E7E4A4D}" type="presParOf" srcId="{33D214D2-1389-4C54-AA35-C80DC8CA2DCD}" destId="{48C82C2D-B11D-4488-BB17-4FDA69D77D61}" srcOrd="0" destOrd="0" presId="urn:microsoft.com/office/officeart/2005/8/layout/cycle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6166F-E0B3-410F-B3B8-1C89CE3F6192}" type="datetimeFigureOut">
              <a:rPr lang="sr-Latn-CS" smtClean="0"/>
              <a:t>16.11.2009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33A6-C76E-42E9-ABB1-FD9405E9D11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6166F-E0B3-410F-B3B8-1C89CE3F6192}" type="datetimeFigureOut">
              <a:rPr lang="sr-Latn-CS" smtClean="0"/>
              <a:t>16.11.2009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33A6-C76E-42E9-ABB1-FD9405E9D11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6166F-E0B3-410F-B3B8-1C89CE3F6192}" type="datetimeFigureOut">
              <a:rPr lang="sr-Latn-CS" smtClean="0"/>
              <a:t>16.11.2009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33A6-C76E-42E9-ABB1-FD9405E9D11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6166F-E0B3-410F-B3B8-1C89CE3F6192}" type="datetimeFigureOut">
              <a:rPr lang="sr-Latn-CS" smtClean="0"/>
              <a:t>16.11.2009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33A6-C76E-42E9-ABB1-FD9405E9D11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6166F-E0B3-410F-B3B8-1C89CE3F6192}" type="datetimeFigureOut">
              <a:rPr lang="sr-Latn-CS" smtClean="0"/>
              <a:t>16.11.2009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33A6-C76E-42E9-ABB1-FD9405E9D11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6166F-E0B3-410F-B3B8-1C89CE3F6192}" type="datetimeFigureOut">
              <a:rPr lang="sr-Latn-CS" smtClean="0"/>
              <a:t>16.11.2009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33A6-C76E-42E9-ABB1-FD9405E9D11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6166F-E0B3-410F-B3B8-1C89CE3F6192}" type="datetimeFigureOut">
              <a:rPr lang="sr-Latn-CS" smtClean="0"/>
              <a:t>16.11.2009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33A6-C76E-42E9-ABB1-FD9405E9D11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6166F-E0B3-410F-B3B8-1C89CE3F6192}" type="datetimeFigureOut">
              <a:rPr lang="sr-Latn-CS" smtClean="0"/>
              <a:t>16.11.2009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33A6-C76E-42E9-ABB1-FD9405E9D11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6166F-E0B3-410F-B3B8-1C89CE3F6192}" type="datetimeFigureOut">
              <a:rPr lang="sr-Latn-CS" smtClean="0"/>
              <a:t>16.11.2009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33A6-C76E-42E9-ABB1-FD9405E9D11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6166F-E0B3-410F-B3B8-1C89CE3F6192}" type="datetimeFigureOut">
              <a:rPr lang="sr-Latn-CS" smtClean="0"/>
              <a:t>16.11.2009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33A6-C76E-42E9-ABB1-FD9405E9D11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6166F-E0B3-410F-B3B8-1C89CE3F6192}" type="datetimeFigureOut">
              <a:rPr lang="sr-Latn-CS" smtClean="0"/>
              <a:t>16.11.2009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33A6-C76E-42E9-ABB1-FD9405E9D11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6166F-E0B3-410F-B3B8-1C89CE3F6192}" type="datetimeFigureOut">
              <a:rPr lang="sr-Latn-CS" smtClean="0"/>
              <a:t>16.11.2009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733A6-C76E-42E9-ABB1-FD9405E9D115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Amazon Kindle</a:t>
            </a:r>
            <a:endParaRPr lang="hr-H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Početak revolucije ili marketinški trik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Kindle platforma na drugim uređajima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Kindle za iPhone</a:t>
            </a:r>
          </a:p>
          <a:p>
            <a:r>
              <a:rPr lang="hr-HR" dirty="0" smtClean="0"/>
              <a:t>Kindle za iPod</a:t>
            </a:r>
          </a:p>
          <a:p>
            <a:r>
              <a:rPr lang="hr-HR" dirty="0" smtClean="0"/>
              <a:t>Kindle za PC</a:t>
            </a:r>
          </a:p>
          <a:p>
            <a:r>
              <a:rPr lang="hr-HR" dirty="0" smtClean="0"/>
              <a:t>(Kindle za MAC u pripremi)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Prednosti i nedostaci uređaja Kindle</a:t>
            </a:r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Prednosti</a:t>
            </a:r>
            <a:endParaRPr lang="hr-HR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 smtClean="0"/>
              <a:t>Mnoštvo dostupnih knjiga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Lako dobavljanje knjiga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Jednostavnost korištenja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Prenosivost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Kompaktnost</a:t>
            </a:r>
            <a:endParaRPr lang="hr-HR" dirty="0" smtClean="0"/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Napredne mogućnosti pretraživanja i korištenja teksta (oznake, rječnik)</a:t>
            </a:r>
          </a:p>
          <a:p>
            <a:pPr marL="457200" indent="-457200">
              <a:buFont typeface="+mj-lt"/>
              <a:buAutoNum type="arabicPeriod"/>
            </a:pPr>
            <a:endParaRPr lang="hr-H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hr-HR" dirty="0" smtClean="0"/>
              <a:t>Nedostaci</a:t>
            </a:r>
            <a:endParaRPr lang="hr-HR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dirty="0" smtClean="0"/>
              <a:t>Nema mogućnosti proširenja memorije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Nemoguće raspoređivanje knjiga u mape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Visoka cijena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Ograničen broj formata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Loš zaslon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Amazon zadržava mogućnost daljinskog brisanja sadržaja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Sporo sučelje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Konkurencija</a:t>
            </a:r>
            <a:endParaRPr lang="hr-H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94973" y="1340344"/>
          <a:ext cx="8634746" cy="516049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88414"/>
                <a:gridCol w="1257722"/>
                <a:gridCol w="1257722"/>
                <a:gridCol w="1257722"/>
                <a:gridCol w="1257722"/>
                <a:gridCol w="1257722"/>
                <a:gridCol w="1257722"/>
              </a:tblGrid>
              <a:tr h="431650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/>
                        <a:t>Uređaj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Irex iLiad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Irex DR 800 SG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Sony reader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Barnes &amp; Noble nook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Kindle DX</a:t>
                      </a:r>
                      <a:endParaRPr lang="hr-HR" sz="14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Kindle 2</a:t>
                      </a:r>
                      <a:endParaRPr lang="hr-HR" sz="14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</a:tr>
              <a:tr h="773408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Cijena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/>
                        <a:t>$690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/>
                        <a:t>$399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$399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/>
                        <a:t>$259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$489</a:t>
                      </a:r>
                      <a:endParaRPr lang="hr-HR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$299</a:t>
                      </a:r>
                      <a:endParaRPr lang="hr-HR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</a:tr>
              <a:tr h="773408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Veličina </a:t>
                      </a:r>
                      <a:r>
                        <a:rPr lang="hr-HR" sz="1400" u="none" strike="noStrike" dirty="0" smtClean="0"/>
                        <a:t>ekrana (</a:t>
                      </a:r>
                      <a:r>
                        <a:rPr lang="hr-HR" sz="1400" dirty="0" smtClean="0"/>
                        <a:t>"</a:t>
                      </a:r>
                      <a:r>
                        <a:rPr lang="hr-HR" sz="1400" u="none" strike="noStrike" dirty="0" smtClean="0"/>
                        <a:t>)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/>
                        <a:t>8.1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/>
                        <a:t>8.1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/>
                        <a:t>7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/>
                        <a:t>6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9.7</a:t>
                      </a:r>
                      <a:endParaRPr lang="hr-HR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hr-HR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</a:tr>
              <a:tr h="773408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/>
                        <a:t>Touch screen</a:t>
                      </a:r>
                      <a:endParaRPr lang="hr-HR" sz="14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/>
                        <a:t>da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/>
                        <a:t>da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/>
                        <a:t>da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/>
                        <a:t>da (mali)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</a:t>
                      </a:r>
                      <a:endParaRPr lang="hr-HR" sz="14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</a:t>
                      </a:r>
                      <a:endParaRPr lang="hr-HR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</a:tr>
              <a:tr h="773408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/>
                        <a:t>Memorija</a:t>
                      </a:r>
                      <a:endParaRPr lang="hr-HR" sz="14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/>
                        <a:t>256MB, </a:t>
                      </a:r>
                      <a:r>
                        <a:rPr lang="hr-HR" sz="1400" u="none" strike="noStrike" dirty="0"/>
                        <a:t>proširivo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/>
                        <a:t>2GB, </a:t>
                      </a:r>
                      <a:r>
                        <a:rPr lang="hr-HR" sz="1400" u="none" strike="noStrike" dirty="0"/>
                        <a:t>proširivo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/>
                        <a:t>2GB, </a:t>
                      </a:r>
                      <a:r>
                        <a:rPr lang="hr-HR" sz="1400" u="none" strike="noStrike" dirty="0"/>
                        <a:t>proširivo 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/>
                        <a:t>2GB, </a:t>
                      </a:r>
                      <a:r>
                        <a:rPr lang="hr-HR" sz="1400" u="none" strike="noStrike" dirty="0"/>
                        <a:t>proširivo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4GB, </a:t>
                      </a:r>
                      <a:r>
                        <a:rPr lang="hr-HR" sz="14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neproširivo</a:t>
                      </a:r>
                      <a:endParaRPr lang="hr-HR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2GB, </a:t>
                      </a:r>
                      <a:r>
                        <a:rPr lang="hr-HR" sz="14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neproširivo</a:t>
                      </a:r>
                      <a:endParaRPr lang="hr-HR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</a:tr>
              <a:tr h="773408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/>
                        <a:t>Podržani formati</a:t>
                      </a:r>
                      <a:endParaRPr lang="hr-HR" sz="14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PDF, MOBI, XHTML</a:t>
                      </a:r>
                      <a:r>
                        <a:rPr lang="hr-HR" sz="1400" u="none" strike="noStrike" dirty="0" smtClean="0"/>
                        <a:t>, </a:t>
                      </a:r>
                      <a:r>
                        <a:rPr lang="hr-HR" sz="1400" u="none" strike="noStrike" dirty="0"/>
                        <a:t>JPG, BMP, </a:t>
                      </a:r>
                      <a:r>
                        <a:rPr lang="hr-HR" sz="1400" u="none" strike="noStrike" dirty="0" smtClean="0"/>
                        <a:t>PNG, MP3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PDF, MOBI, XHTML</a:t>
                      </a:r>
                      <a:r>
                        <a:rPr lang="hr-HR" sz="1400" u="none" strike="noStrike" dirty="0" smtClean="0"/>
                        <a:t>, </a:t>
                      </a:r>
                      <a:r>
                        <a:rPr lang="hr-HR" sz="1400" u="none" strike="noStrike" dirty="0"/>
                        <a:t>JPG, BMP, </a:t>
                      </a:r>
                      <a:r>
                        <a:rPr lang="hr-HR" sz="1400" u="none" strike="noStrike" dirty="0" smtClean="0"/>
                        <a:t>PNG, MP3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ePub, PDF, JPEG, BBeB, RTF</a:t>
                      </a:r>
                      <a:r>
                        <a:rPr lang="hr-HR" sz="1400" u="none" strike="noStrike" dirty="0" smtClean="0"/>
                        <a:t>, </a:t>
                      </a:r>
                      <a:r>
                        <a:rPr lang="hr-HR" sz="1400" u="none" strike="noStrike" dirty="0"/>
                        <a:t>DOC, </a:t>
                      </a:r>
                      <a:r>
                        <a:rPr lang="hr-HR" sz="1400" u="none" strike="noStrike" dirty="0" smtClean="0"/>
                        <a:t>HTML, MP3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PDF, EPUB, </a:t>
                      </a:r>
                      <a:r>
                        <a:rPr lang="hr-HR" sz="1400" u="none" strike="noStrike" dirty="0" smtClean="0"/>
                        <a:t>JPG</a:t>
                      </a:r>
                      <a:r>
                        <a:rPr lang="hr-HR" sz="1400" u="none" strike="noStrike" dirty="0"/>
                        <a:t>, PNG, GIF, </a:t>
                      </a:r>
                      <a:r>
                        <a:rPr lang="hr-HR" sz="1400" u="none" strike="noStrike" dirty="0" smtClean="0"/>
                        <a:t>BMP,</a:t>
                      </a:r>
                      <a:r>
                        <a:rPr lang="hr-HR" sz="1400" u="none" strike="noStrike" baseline="0" dirty="0" smtClean="0"/>
                        <a:t> </a:t>
                      </a:r>
                      <a:r>
                        <a:rPr lang="hr-HR" sz="1400" u="none" strike="noStrike" dirty="0" smtClean="0"/>
                        <a:t>MP3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Kindle (AZW</a:t>
                      </a:r>
                      <a:r>
                        <a:rPr lang="hr-HR" sz="140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), </a:t>
                      </a:r>
                      <a:r>
                        <a:rPr lang="hr-HR" sz="14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Audible, MP3, MOBI, PRC</a:t>
                      </a:r>
                      <a:endParaRPr lang="hr-HR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Kindle (AZW</a:t>
                      </a:r>
                      <a:r>
                        <a:rPr lang="hr-HR" sz="140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), </a:t>
                      </a:r>
                      <a:r>
                        <a:rPr lang="hr-HR" sz="14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Audible, MP3, MOBI, PRC</a:t>
                      </a:r>
                      <a:endParaRPr lang="hr-HR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</a:tr>
              <a:tr h="773408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/>
                        <a:t>Dodatne prednosti nad Kindle</a:t>
                      </a:r>
                      <a:r>
                        <a:rPr lang="hr-HR" sz="1400" u="none" strike="noStrike" baseline="0" dirty="0" smtClean="0"/>
                        <a:t> uređajima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/>
                        <a:t>Crtanje </a:t>
                      </a:r>
                      <a:r>
                        <a:rPr lang="hr-HR" sz="1400" u="none" strike="noStrike" dirty="0"/>
                        <a:t>i pisanje bilješki na </a:t>
                      </a:r>
                      <a:r>
                        <a:rPr lang="hr-HR" sz="1400" u="none" strike="noStrike" dirty="0" smtClean="0"/>
                        <a:t>dokumente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/>
                        <a:t>Crtanje i pisanje bilješki na dokumente</a:t>
                      </a:r>
                      <a:endParaRPr lang="hr-HR" sz="14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Bolji izgled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 smtClean="0"/>
                        <a:t>Manji</a:t>
                      </a:r>
                      <a:r>
                        <a:rPr lang="hr-HR" sz="1400" u="none" strike="noStrike" baseline="0" dirty="0" smtClean="0"/>
                        <a:t> ekran u boji, bolji izgled</a:t>
                      </a:r>
                      <a:endParaRPr lang="hr-HR" sz="14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Konkurencija</a:t>
            </a:r>
            <a:endParaRPr lang="hr-H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85720" y="1340344"/>
          <a:ext cx="8572560" cy="4442593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2143140"/>
                <a:gridCol w="2143140"/>
                <a:gridCol w="2143140"/>
                <a:gridCol w="2143140"/>
              </a:tblGrid>
              <a:tr h="659896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Irex </a:t>
                      </a:r>
                      <a:r>
                        <a:rPr lang="hr-HR" sz="1400" u="none" strike="noStrike" dirty="0" smtClean="0"/>
                        <a:t>iLiad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Irex DR 800 </a:t>
                      </a:r>
                      <a:r>
                        <a:rPr lang="hr-HR" sz="1400" u="none" strike="noStrike" dirty="0" smtClean="0"/>
                        <a:t>SG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Sony </a:t>
                      </a:r>
                      <a:r>
                        <a:rPr lang="hr-HR" sz="1400" u="none" strike="noStrike" dirty="0" smtClean="0"/>
                        <a:t>reader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Barnes &amp; Noble </a:t>
                      </a:r>
                      <a:r>
                        <a:rPr lang="hr-HR" sz="1400" u="none" strike="noStrike" dirty="0" smtClean="0"/>
                        <a:t>nook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</a:tr>
              <a:tr h="3782697">
                <a:tc>
                  <a:txBody>
                    <a:bodyPr/>
                    <a:lstStyle/>
                    <a:p>
                      <a:pPr algn="ctr" fontAlgn="ctr"/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45" marR="6645" marT="6645" marB="0" anchor="ctr"/>
                </a:tc>
              </a:tr>
            </a:tbl>
          </a:graphicData>
        </a:graphic>
      </p:graphicFrame>
      <p:pic>
        <p:nvPicPr>
          <p:cNvPr id="4" name="Picture 3" descr="Nook 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2285992"/>
            <a:ext cx="2268137" cy="3024182"/>
          </a:xfrm>
          <a:prstGeom prst="rect">
            <a:avLst/>
          </a:prstGeom>
        </p:spPr>
      </p:pic>
      <p:pic>
        <p:nvPicPr>
          <p:cNvPr id="5" name="Picture 4" descr="Sony Reader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6093" y="2285992"/>
            <a:ext cx="2190485" cy="3071834"/>
          </a:xfrm>
          <a:prstGeom prst="rect">
            <a:avLst/>
          </a:prstGeom>
        </p:spPr>
      </p:pic>
      <p:pic>
        <p:nvPicPr>
          <p:cNvPr id="6" name="Picture 5" descr="IREX novi 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8337" y="2428868"/>
            <a:ext cx="2090874" cy="2714644"/>
          </a:xfrm>
          <a:prstGeom prst="rect">
            <a:avLst/>
          </a:prstGeom>
        </p:spPr>
      </p:pic>
      <p:pic>
        <p:nvPicPr>
          <p:cNvPr id="10" name="Picture 9" descr="iLiad boo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2500305"/>
            <a:ext cx="1928826" cy="2685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Konkurencija</a:t>
            </a:r>
            <a:endParaRPr lang="hr-H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85720" y="1340344"/>
          <a:ext cx="8572560" cy="4442593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2143140"/>
                <a:gridCol w="2143140"/>
                <a:gridCol w="2143140"/>
                <a:gridCol w="2143140"/>
              </a:tblGrid>
              <a:tr h="659896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Irex </a:t>
                      </a:r>
                      <a:r>
                        <a:rPr lang="hr-HR" sz="1400" u="none" strike="noStrike" dirty="0" smtClean="0"/>
                        <a:t>iLiad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Irex DR 800 </a:t>
                      </a:r>
                      <a:r>
                        <a:rPr lang="hr-HR" sz="1400" u="none" strike="noStrike" dirty="0" smtClean="0"/>
                        <a:t>SG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Sony </a:t>
                      </a:r>
                      <a:r>
                        <a:rPr lang="hr-HR" sz="1400" u="none" strike="noStrike" dirty="0" smtClean="0"/>
                        <a:t>reader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Barnes &amp; Noble </a:t>
                      </a:r>
                      <a:r>
                        <a:rPr lang="hr-HR" sz="1400" u="none" strike="noStrike" dirty="0" smtClean="0"/>
                        <a:t>nook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</a:tr>
              <a:tr h="3782697">
                <a:tc>
                  <a:txBody>
                    <a:bodyPr/>
                    <a:lstStyle/>
                    <a:p>
                      <a:pPr algn="ctr" fontAlgn="ctr"/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45" marR="6645" marT="6645" marB="0" anchor="ctr"/>
                </a:tc>
              </a:tr>
            </a:tbl>
          </a:graphicData>
        </a:graphic>
      </p:graphicFrame>
      <p:pic>
        <p:nvPicPr>
          <p:cNvPr id="4" name="Picture 3" descr="Nook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2372538"/>
            <a:ext cx="1857388" cy="2851090"/>
          </a:xfrm>
          <a:prstGeom prst="rect">
            <a:avLst/>
          </a:prstGeom>
        </p:spPr>
      </p:pic>
      <p:pic>
        <p:nvPicPr>
          <p:cNvPr id="5" name="Picture 4" descr="Sony Reader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886" y="2357430"/>
            <a:ext cx="1850244" cy="2857520"/>
          </a:xfrm>
          <a:prstGeom prst="rect">
            <a:avLst/>
          </a:prstGeom>
        </p:spPr>
      </p:pic>
      <p:pic>
        <p:nvPicPr>
          <p:cNvPr id="6" name="Picture 5" descr="IREX novi .jpg"/>
          <p:cNvPicPr>
            <a:picLocks noChangeAspect="1"/>
          </p:cNvPicPr>
          <p:nvPr/>
        </p:nvPicPr>
        <p:blipFill>
          <a:blip r:embed="rId4" cstate="print"/>
          <a:srcRect l="9585" t="10769" r="4146" b="6153"/>
          <a:stretch>
            <a:fillRect/>
          </a:stretch>
        </p:blipFill>
        <p:spPr>
          <a:xfrm>
            <a:off x="2452673" y="2428868"/>
            <a:ext cx="2262203" cy="2714644"/>
          </a:xfrm>
          <a:prstGeom prst="rect">
            <a:avLst/>
          </a:prstGeom>
        </p:spPr>
      </p:pic>
      <p:pic>
        <p:nvPicPr>
          <p:cNvPr id="10" name="Picture 9" descr="iLiad boo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2500306"/>
            <a:ext cx="1928826" cy="255164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Konkurencija</a:t>
            </a:r>
            <a:endParaRPr lang="hr-H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85720" y="1340344"/>
          <a:ext cx="8572560" cy="4442593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2143140"/>
                <a:gridCol w="2143140"/>
                <a:gridCol w="2143140"/>
                <a:gridCol w="2143140"/>
              </a:tblGrid>
              <a:tr h="659896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Irex </a:t>
                      </a:r>
                      <a:r>
                        <a:rPr lang="hr-HR" sz="1400" u="none" strike="noStrike" dirty="0" smtClean="0"/>
                        <a:t>iLiad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Irex DR 800 </a:t>
                      </a:r>
                      <a:r>
                        <a:rPr lang="hr-HR" sz="1400" u="none" strike="noStrike" dirty="0" smtClean="0"/>
                        <a:t>SG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Sony </a:t>
                      </a:r>
                      <a:r>
                        <a:rPr lang="hr-HR" sz="1400" u="none" strike="noStrike" dirty="0" smtClean="0"/>
                        <a:t>reader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/>
                        <a:t>Barnes &amp; Noble </a:t>
                      </a:r>
                      <a:r>
                        <a:rPr lang="hr-HR" sz="1400" u="none" strike="noStrike" dirty="0" smtClean="0"/>
                        <a:t>nook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</a:tr>
              <a:tr h="3782697">
                <a:tc>
                  <a:txBody>
                    <a:bodyPr/>
                    <a:lstStyle/>
                    <a:p>
                      <a:pPr algn="ctr" fontAlgn="ctr"/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645" marR="6645" marT="664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45" marR="6645" marT="6645" marB="0" anchor="ctr"/>
                </a:tc>
              </a:tr>
            </a:tbl>
          </a:graphicData>
        </a:graphic>
      </p:graphicFrame>
      <p:pic>
        <p:nvPicPr>
          <p:cNvPr id="4" name="Picture 3" descr="Nook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2372538"/>
            <a:ext cx="1857388" cy="2851090"/>
          </a:xfrm>
          <a:prstGeom prst="rect">
            <a:avLst/>
          </a:prstGeom>
        </p:spPr>
      </p:pic>
      <p:pic>
        <p:nvPicPr>
          <p:cNvPr id="5" name="Picture 4" descr="Sony Reader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886" y="2357430"/>
            <a:ext cx="1850244" cy="2857520"/>
          </a:xfrm>
          <a:prstGeom prst="rect">
            <a:avLst/>
          </a:prstGeom>
        </p:spPr>
      </p:pic>
      <p:pic>
        <p:nvPicPr>
          <p:cNvPr id="6" name="Picture 5" descr="IREX novi .jpg"/>
          <p:cNvPicPr>
            <a:picLocks noChangeAspect="1"/>
          </p:cNvPicPr>
          <p:nvPr/>
        </p:nvPicPr>
        <p:blipFill>
          <a:blip r:embed="rId4" cstate="print"/>
          <a:srcRect l="9585" t="10769" r="4146" b="6153"/>
          <a:stretch>
            <a:fillRect/>
          </a:stretch>
        </p:blipFill>
        <p:spPr>
          <a:xfrm>
            <a:off x="2452673" y="2428868"/>
            <a:ext cx="2262203" cy="2714644"/>
          </a:xfrm>
          <a:prstGeom prst="rect">
            <a:avLst/>
          </a:prstGeom>
        </p:spPr>
      </p:pic>
      <p:pic>
        <p:nvPicPr>
          <p:cNvPr id="10" name="Picture 9" descr="iLiad boo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2510821"/>
            <a:ext cx="1928826" cy="253061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Razvoj nove tehnologije</a:t>
            </a:r>
            <a:endParaRPr lang="hr-HR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Tehnologija e-čitača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Prednosti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040207"/>
          </a:xfrm>
        </p:spPr>
        <p:txBody>
          <a:bodyPr/>
          <a:lstStyle/>
          <a:p>
            <a:r>
              <a:rPr lang="hr-HR" dirty="0" smtClean="0"/>
              <a:t>Tehnologija e-tinte</a:t>
            </a:r>
          </a:p>
          <a:p>
            <a:pPr lvl="1"/>
            <a:r>
              <a:rPr lang="hr-HR" dirty="0" smtClean="0"/>
              <a:t>Dobra čitljivost</a:t>
            </a:r>
          </a:p>
          <a:p>
            <a:pPr lvl="1"/>
            <a:r>
              <a:rPr lang="hr-HR" dirty="0" smtClean="0"/>
              <a:t>Dugotrajna baterija</a:t>
            </a:r>
          </a:p>
          <a:p>
            <a:r>
              <a:rPr lang="hr-HR" dirty="0" smtClean="0"/>
              <a:t>Dizajn</a:t>
            </a:r>
          </a:p>
          <a:p>
            <a:pPr lvl="1"/>
            <a:r>
              <a:rPr lang="hr-HR" dirty="0" smtClean="0"/>
              <a:t>Prenosivost</a:t>
            </a:r>
          </a:p>
          <a:p>
            <a:pPr lvl="1"/>
            <a:r>
              <a:rPr lang="hr-HR" dirty="0" smtClean="0"/>
              <a:t>Kompaktnost</a:t>
            </a:r>
          </a:p>
          <a:p>
            <a:r>
              <a:rPr lang="hr-HR" dirty="0" smtClean="0"/>
              <a:t>Arhitektura</a:t>
            </a:r>
          </a:p>
          <a:p>
            <a:pPr lvl="1"/>
            <a:r>
              <a:rPr lang="hr-HR" dirty="0" smtClean="0"/>
              <a:t>Povezivost</a:t>
            </a:r>
          </a:p>
          <a:p>
            <a:pPr lvl="1"/>
            <a:r>
              <a:rPr lang="hr-HR" dirty="0" smtClean="0"/>
              <a:t>Mogućnosti pretraživanja</a:t>
            </a:r>
          </a:p>
          <a:p>
            <a:pPr lvl="1"/>
            <a:r>
              <a:rPr lang="hr-HR" dirty="0" smtClean="0"/>
              <a:t>Mogućnosti bilješki</a:t>
            </a:r>
          </a:p>
          <a:p>
            <a:pPr lvl="1"/>
            <a:endParaRPr lang="hr-HR" dirty="0"/>
          </a:p>
          <a:p>
            <a:pPr lvl="1">
              <a:buNone/>
            </a:pPr>
            <a:endParaRPr lang="hr-HR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hr-HR" dirty="0" smtClean="0"/>
              <a:t>Nedostaci</a:t>
            </a:r>
            <a:endParaRPr lang="hr-HR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040207"/>
          </a:xfrm>
        </p:spPr>
        <p:txBody>
          <a:bodyPr>
            <a:normAutofit/>
          </a:bodyPr>
          <a:lstStyle/>
          <a:p>
            <a:r>
              <a:rPr lang="hr-HR" dirty="0" smtClean="0"/>
              <a:t>Tehnologija e-tinte</a:t>
            </a:r>
          </a:p>
          <a:p>
            <a:pPr lvl="1"/>
            <a:r>
              <a:rPr lang="hr-HR" dirty="0" smtClean="0"/>
              <a:t>Sporo osvježavanje</a:t>
            </a:r>
          </a:p>
          <a:p>
            <a:pPr lvl="1"/>
            <a:r>
              <a:rPr lang="hr-HR" dirty="0" smtClean="0"/>
              <a:t>Nedostatak boje</a:t>
            </a:r>
          </a:p>
          <a:p>
            <a:r>
              <a:rPr lang="hr-HR" dirty="0" smtClean="0"/>
              <a:t>Dizajn</a:t>
            </a:r>
          </a:p>
          <a:p>
            <a:pPr lvl="1"/>
            <a:r>
              <a:rPr lang="hr-HR" dirty="0" smtClean="0"/>
              <a:t>Nezgrapnost sučelja</a:t>
            </a:r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Arhitektura</a:t>
            </a:r>
          </a:p>
          <a:p>
            <a:pPr lvl="1"/>
            <a:r>
              <a:rPr lang="hr-HR" dirty="0" smtClean="0"/>
              <a:t>Nedostatak integracije</a:t>
            </a:r>
          </a:p>
          <a:p>
            <a:pPr lvl="1"/>
            <a:r>
              <a:rPr lang="hr-HR" dirty="0" smtClean="0"/>
              <a:t>Nedostatak interaktivnosti</a:t>
            </a:r>
          </a:p>
          <a:p>
            <a:pPr lvl="1"/>
            <a:r>
              <a:rPr lang="hr-HR" dirty="0" smtClean="0"/>
              <a:t>Pitanje formata</a:t>
            </a:r>
            <a:endParaRPr lang="hr-H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Promjene u izdavaštvu</a:t>
            </a:r>
            <a:endParaRPr lang="hr-HR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Analogija sa glazbenom industrijom?</a:t>
            </a:r>
            <a:endParaRPr lang="hr-HR" dirty="0" smtClean="0"/>
          </a:p>
          <a:p>
            <a:r>
              <a:rPr lang="hr-HR" dirty="0" smtClean="0"/>
              <a:t>Digitalizacija knjiga</a:t>
            </a:r>
          </a:p>
          <a:p>
            <a:r>
              <a:rPr lang="hr-HR" dirty="0" smtClean="0"/>
              <a:t>Prilagodba naslova</a:t>
            </a:r>
          </a:p>
          <a:p>
            <a:pPr lvl="1"/>
            <a:r>
              <a:rPr lang="hr-HR" dirty="0" smtClean="0"/>
              <a:t>Novim mogućnostima </a:t>
            </a:r>
            <a:r>
              <a:rPr lang="hr-HR" dirty="0" smtClean="0">
                <a:solidFill>
                  <a:schemeClr val="bg1"/>
                </a:solidFill>
              </a:rPr>
              <a:t>mrkvice ti tuste</a:t>
            </a:r>
          </a:p>
          <a:p>
            <a:pPr lvl="1"/>
            <a:r>
              <a:rPr lang="hr-HR" dirty="0" smtClean="0"/>
              <a:t>Zahtjevima novog medija</a:t>
            </a:r>
          </a:p>
          <a:p>
            <a:r>
              <a:rPr lang="hr-HR" dirty="0" smtClean="0"/>
              <a:t>Stvaranje novih sadržaja (</a:t>
            </a:r>
            <a:r>
              <a:rPr lang="hr-HR" i="1" dirty="0" smtClean="0"/>
              <a:t>sparknotes?</a:t>
            </a:r>
            <a:r>
              <a:rPr lang="hr-HR" dirty="0" smtClean="0"/>
              <a:t>)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Korisnici</a:t>
            </a:r>
            <a:endParaRPr lang="hr-HR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Malo povijesti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b="1" dirty="0" smtClean="0"/>
              <a:t>E-papir</a:t>
            </a:r>
            <a:r>
              <a:rPr lang="hr-HR" dirty="0" smtClean="0"/>
              <a:t> “Gyricon” – razvijen </a:t>
            </a:r>
            <a:r>
              <a:rPr lang="en-US" dirty="0" smtClean="0"/>
              <a:t>1970</a:t>
            </a:r>
            <a:r>
              <a:rPr lang="hr-HR" dirty="0" smtClean="0"/>
              <a:t>-ih u Xeroxovom Palo Alto istraživačkom centru</a:t>
            </a:r>
            <a:br>
              <a:rPr lang="hr-HR" dirty="0" smtClean="0"/>
            </a:br>
            <a:r>
              <a:rPr lang="hr-HR" dirty="0" smtClean="0"/>
              <a:t>(</a:t>
            </a:r>
            <a:r>
              <a:rPr lang="en-US" dirty="0" smtClean="0"/>
              <a:t>Nick </a:t>
            </a:r>
            <a:r>
              <a:rPr lang="en-US" dirty="0" err="1" smtClean="0"/>
              <a:t>Sheridon</a:t>
            </a:r>
            <a:r>
              <a:rPr lang="hr-HR" dirty="0" smtClean="0"/>
              <a:t>)</a:t>
            </a:r>
          </a:p>
          <a:p>
            <a:pPr lvl="1"/>
            <a:r>
              <a:rPr lang="hr-HR" dirty="0" smtClean="0"/>
              <a:t>Janusove čestice u ulju</a:t>
            </a:r>
          </a:p>
          <a:p>
            <a:r>
              <a:rPr lang="hr-HR" b="1" dirty="0" smtClean="0"/>
              <a:t>Apple Newton </a:t>
            </a:r>
            <a:r>
              <a:rPr lang="hr-HR" dirty="0" smtClean="0"/>
              <a:t>– PDA hardversko-softverska platforma razvijana između </a:t>
            </a:r>
            <a:r>
              <a:rPr lang="en-US" dirty="0" smtClean="0"/>
              <a:t>1989</a:t>
            </a:r>
            <a:r>
              <a:rPr lang="hr-HR" dirty="0" smtClean="0"/>
              <a:t>.</a:t>
            </a:r>
            <a:r>
              <a:rPr lang="en-US" dirty="0" smtClean="0"/>
              <a:t> </a:t>
            </a:r>
            <a:r>
              <a:rPr lang="hr-HR" dirty="0" smtClean="0"/>
              <a:t>i</a:t>
            </a:r>
            <a:r>
              <a:rPr lang="en-US" dirty="0" smtClean="0"/>
              <a:t> 1998</a:t>
            </a:r>
            <a:r>
              <a:rPr lang="hr-HR" dirty="0" smtClean="0"/>
              <a:t>.</a:t>
            </a:r>
          </a:p>
          <a:p>
            <a:pPr lvl="1"/>
            <a:r>
              <a:rPr lang="hr-HR" dirty="0" smtClean="0"/>
              <a:t>PDA mogućnosti</a:t>
            </a:r>
          </a:p>
          <a:p>
            <a:pPr lvl="1"/>
            <a:r>
              <a:rPr lang="hr-HR" dirty="0" smtClean="0"/>
              <a:t>Prepoznavanje rukopisa</a:t>
            </a:r>
          </a:p>
          <a:p>
            <a:pPr lvl="1">
              <a:buNone/>
            </a:pPr>
            <a:endParaRPr lang="hr-HR" dirty="0" smtClean="0"/>
          </a:p>
          <a:p>
            <a:pPr lvl="1"/>
            <a:endParaRPr lang="hr-HR" dirty="0" smtClean="0"/>
          </a:p>
        </p:txBody>
      </p:sp>
      <p:pic>
        <p:nvPicPr>
          <p:cNvPr id="8" name="Content Placeholder 7" descr="newton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93190" y="1600200"/>
            <a:ext cx="394861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Daljnji razvoj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“Generalizacija”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2543164" cy="3951288"/>
          </a:xfrm>
        </p:spPr>
        <p:txBody>
          <a:bodyPr/>
          <a:lstStyle/>
          <a:p>
            <a:r>
              <a:rPr lang="hr-HR" dirty="0" smtClean="0"/>
              <a:t>Dodavanje funkcionalnosti</a:t>
            </a:r>
          </a:p>
          <a:p>
            <a:r>
              <a:rPr lang="hr-HR" dirty="0" smtClean="0"/>
              <a:t>Konvergencija uređaju sličnom </a:t>
            </a:r>
            <a:r>
              <a:rPr lang="hr-HR" i="1" dirty="0" smtClean="0"/>
              <a:t>netbooku</a:t>
            </a:r>
            <a:endParaRPr lang="hr-HR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14678" y="1535113"/>
            <a:ext cx="4041775" cy="639762"/>
          </a:xfrm>
        </p:spPr>
        <p:txBody>
          <a:bodyPr/>
          <a:lstStyle/>
          <a:p>
            <a:r>
              <a:rPr lang="hr-HR" dirty="0" smtClean="0"/>
              <a:t>“Specijalizacija”</a:t>
            </a:r>
            <a:endParaRPr lang="hr-HR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55925" y="2174875"/>
            <a:ext cx="2571768" cy="3951288"/>
          </a:xfrm>
        </p:spPr>
        <p:txBody>
          <a:bodyPr/>
          <a:lstStyle/>
          <a:p>
            <a:r>
              <a:rPr lang="hr-HR" dirty="0" smtClean="0"/>
              <a:t>Poboljšanje funkcija vezanih za čitanje</a:t>
            </a:r>
          </a:p>
          <a:p>
            <a:r>
              <a:rPr lang="hr-HR" dirty="0" smtClean="0"/>
              <a:t>Razvoj do super</a:t>
            </a:r>
            <a:r>
              <a:rPr lang="hr-HR" dirty="0" smtClean="0"/>
              <a:t> – </a:t>
            </a:r>
            <a:r>
              <a:rPr lang="hr-HR" dirty="0" smtClean="0"/>
              <a:t>e-čitača</a:t>
            </a: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6072198" y="1714488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/>
              <a:t>“Integracija”</a:t>
            </a:r>
            <a:endParaRPr lang="hr-HR" sz="2400" b="1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6072198" y="2173884"/>
            <a:ext cx="2857520" cy="395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hr-H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Dodavanje tehnologija e-čitača</a:t>
            </a:r>
            <a:r>
              <a:rPr kumimoji="0" lang="hr-H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 već posteće uređaje</a:t>
            </a:r>
            <a:endParaRPr kumimoji="0" lang="hr-H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hr-H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Action Button: Help 10">
            <a:hlinkClick r:id="" action="ppaction://noaction" highlightClick="1"/>
          </p:cNvPr>
          <p:cNvSpPr/>
          <p:nvPr/>
        </p:nvSpPr>
        <p:spPr>
          <a:xfrm>
            <a:off x="3786182" y="4714884"/>
            <a:ext cx="1357322" cy="1143008"/>
          </a:xfrm>
          <a:prstGeom prst="actionButtonHelp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E-tinta</a:t>
            </a:r>
            <a:endParaRPr lang="hr-HR" dirty="0"/>
          </a:p>
        </p:txBody>
      </p:sp>
      <p:pic>
        <p:nvPicPr>
          <p:cNvPr id="6" name="Content Placeholder 5" descr="e-tint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090606"/>
            <a:ext cx="8559040" cy="34815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E-tinta</a:t>
            </a:r>
            <a:endParaRPr lang="hr-HR" dirty="0"/>
          </a:p>
        </p:txBody>
      </p:sp>
      <p:pic>
        <p:nvPicPr>
          <p:cNvPr id="4" name="Content Placeholder 5" descr="e-tin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4688297"/>
            <a:ext cx="3929090" cy="15982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Content Placeholder 4" descr="e-tinta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629925"/>
            <a:ext cx="7643866" cy="269089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Što je Kindle?</a:t>
            </a:r>
            <a:endParaRPr lang="hr-H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Bežični uređaj za čitanje</a:t>
            </a:r>
          </a:p>
          <a:p>
            <a:pPr lvl="0"/>
            <a:r>
              <a:rPr lang="hr-HR" dirty="0"/>
              <a:t>Softverska i hardverska platforma za renderiranje i prikazivanje e-knjiga i ostalih digitalnih </a:t>
            </a:r>
            <a:r>
              <a:rPr lang="hr-HR" dirty="0" smtClean="0"/>
              <a:t>medija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Karakteristike uređaja Kindle</a:t>
            </a:r>
            <a:endParaRPr lang="hr-HR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Kindle2</a:t>
            </a:r>
            <a:endParaRPr lang="hr-HR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2 GB memorije (1.4 za korisnika) – oko 1500 naslova</a:t>
            </a:r>
          </a:p>
          <a:p>
            <a:r>
              <a:rPr lang="hr-HR" dirty="0" smtClean="0"/>
              <a:t>6" E-ink zaslon (16 nijansi sive boje) 150 tpi</a:t>
            </a:r>
          </a:p>
          <a:p>
            <a:r>
              <a:rPr lang="hr-HR" dirty="0" smtClean="0"/>
              <a:t>20.3 x 13.5 x 0.92 cm</a:t>
            </a:r>
          </a:p>
          <a:p>
            <a:r>
              <a:rPr lang="hr-HR" dirty="0" smtClean="0"/>
              <a:t>290 grama</a:t>
            </a:r>
            <a:endParaRPr lang="hr-HR" dirty="0" smtClean="0"/>
          </a:p>
          <a:p>
            <a:r>
              <a:rPr lang="hr-HR" dirty="0" smtClean="0"/>
              <a:t>259 $ (oko 1300 kuna)</a:t>
            </a:r>
          </a:p>
          <a:p>
            <a:r>
              <a:rPr lang="hr-HR" dirty="0" smtClean="0"/>
              <a:t>4 dana - 2 tjedna bez punjenja</a:t>
            </a:r>
            <a:endParaRPr lang="hr-HR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hr-HR" dirty="0" smtClean="0"/>
              <a:t>Kindle DX</a:t>
            </a:r>
            <a:endParaRPr lang="hr-HR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4 GB memorije (3.3 za korisnika) – oko 3500 naslova</a:t>
            </a:r>
          </a:p>
          <a:p>
            <a:r>
              <a:rPr lang="hr-HR" dirty="0" smtClean="0"/>
              <a:t>9.7</a:t>
            </a:r>
            <a:r>
              <a:rPr lang="hr-HR" dirty="0" smtClean="0"/>
              <a:t>"</a:t>
            </a:r>
            <a:r>
              <a:rPr lang="hr-HR" dirty="0" smtClean="0"/>
              <a:t> E-ink zaslon (16 nijansi sive boje) 167 tpi</a:t>
            </a:r>
          </a:p>
          <a:p>
            <a:r>
              <a:rPr lang="hr-HR" dirty="0" smtClean="0"/>
              <a:t>26.4 x 18.3 x 0.92 cm</a:t>
            </a:r>
          </a:p>
          <a:p>
            <a:r>
              <a:rPr lang="hr-HR" dirty="0" smtClean="0"/>
              <a:t>535 grama</a:t>
            </a:r>
          </a:p>
          <a:p>
            <a:r>
              <a:rPr lang="hr-HR" dirty="0" smtClean="0"/>
              <a:t>489 $ (oko 2400 kuna)</a:t>
            </a:r>
          </a:p>
          <a:p>
            <a:r>
              <a:rPr lang="hr-HR" dirty="0" smtClean="0"/>
              <a:t>4 dana - 2 tjedna bez punjenja</a:t>
            </a:r>
          </a:p>
          <a:p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Karakteristike uređaja Kindle</a:t>
            </a:r>
            <a:endParaRPr lang="hr-HR" dirty="0"/>
          </a:p>
        </p:txBody>
      </p:sp>
      <p:pic>
        <p:nvPicPr>
          <p:cNvPr id="17" name="Content Placeholder 16" descr="Kindle2_p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89750" y="1600200"/>
            <a:ext cx="3173499" cy="4525963"/>
          </a:xfrm>
        </p:spPr>
      </p:pic>
      <p:pic>
        <p:nvPicPr>
          <p:cNvPr id="18" name="Content Placeholder 17" descr="KindleDX_p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72763" y="1600200"/>
            <a:ext cx="3189473" cy="45259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Mogućnosti uređaja Kindle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dirty="0" smtClean="0"/>
              <a:t>Ekran s e-tintom</a:t>
            </a:r>
          </a:p>
          <a:p>
            <a:r>
              <a:rPr lang="hr-HR" dirty="0" smtClean="0"/>
              <a:t>Amazon Whispernet</a:t>
            </a:r>
          </a:p>
          <a:p>
            <a:r>
              <a:rPr lang="hr-HR" dirty="0" smtClean="0"/>
              <a:t>3G (HSDPA) i EDGE/GSM modem</a:t>
            </a:r>
          </a:p>
          <a:p>
            <a:r>
              <a:rPr lang="hr-HR" dirty="0" smtClean="0"/>
              <a:t>Besplatan pristup internetu</a:t>
            </a:r>
          </a:p>
          <a:p>
            <a:r>
              <a:rPr lang="hr-HR" dirty="0" smtClean="0"/>
              <a:t>Wikipedia</a:t>
            </a:r>
          </a:p>
          <a:p>
            <a:r>
              <a:rPr lang="hr-HR" dirty="0" smtClean="0"/>
              <a:t>Ugrađeni rječnik (</a:t>
            </a:r>
            <a:r>
              <a:rPr lang="hr-HR" i="1" dirty="0" smtClean="0"/>
              <a:t>New Oxford American Dictionary)</a:t>
            </a:r>
          </a:p>
          <a:p>
            <a:r>
              <a:rPr lang="hr-HR" dirty="0" smtClean="0"/>
              <a:t>Oznake, naglašavanje teksta, bilješke, pretraživanje</a:t>
            </a:r>
          </a:p>
          <a:p>
            <a:r>
              <a:rPr lang="hr-HR" dirty="0" smtClean="0"/>
              <a:t>Čitač teksta i audio izlaz</a:t>
            </a:r>
          </a:p>
          <a:p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Mogućnosti uređaja Kindle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r-HR" dirty="0" smtClean="0"/>
              <a:t>Podržani formati:</a:t>
            </a:r>
          </a:p>
          <a:p>
            <a:pPr lvl="1"/>
            <a:r>
              <a:rPr lang="hr-HR" dirty="0" smtClean="0"/>
              <a:t>.azw, .azw1</a:t>
            </a:r>
          </a:p>
          <a:p>
            <a:pPr lvl="1"/>
            <a:r>
              <a:rPr lang="hr-HR" dirty="0" smtClean="0"/>
              <a:t>.txt</a:t>
            </a:r>
          </a:p>
          <a:p>
            <a:pPr lvl="1"/>
            <a:r>
              <a:rPr lang="hr-HR" dirty="0" smtClean="0"/>
              <a:t>.mobi, .prc (</a:t>
            </a:r>
            <a:r>
              <a:rPr lang="hr-HR" i="1" dirty="0" smtClean="0"/>
              <a:t>MobiPocket</a:t>
            </a:r>
            <a:r>
              <a:rPr lang="hr-HR" dirty="0" smtClean="0"/>
              <a:t>)</a:t>
            </a:r>
          </a:p>
          <a:p>
            <a:pPr lvl="1"/>
            <a:r>
              <a:rPr lang="hr-HR" dirty="0" smtClean="0"/>
              <a:t>.aa, .aax (</a:t>
            </a:r>
            <a:r>
              <a:rPr lang="hr-HR" i="1" dirty="0" smtClean="0"/>
              <a:t>Audible.com</a:t>
            </a:r>
            <a:r>
              <a:rPr lang="hr-HR" dirty="0" smtClean="0"/>
              <a:t> audioknjige)</a:t>
            </a:r>
          </a:p>
          <a:p>
            <a:pPr lvl="1"/>
            <a:r>
              <a:rPr lang="hr-HR" dirty="0" smtClean="0"/>
              <a:t>.mp3</a:t>
            </a:r>
            <a:endParaRPr lang="hr-HR" dirty="0"/>
          </a:p>
          <a:p>
            <a:r>
              <a:rPr lang="hr-HR" dirty="0" smtClean="0"/>
              <a:t>Formati podržani uz konverziju preko Amazona</a:t>
            </a:r>
          </a:p>
          <a:p>
            <a:pPr lvl="1"/>
            <a:r>
              <a:rPr lang="hr-HR" dirty="0" smtClean="0"/>
              <a:t>.doc, .pdf (Kindle DX i bez konverzije)</a:t>
            </a:r>
          </a:p>
          <a:p>
            <a:pPr lvl="1"/>
            <a:r>
              <a:rPr lang="hr-HR" dirty="0" smtClean="0"/>
              <a:t>Grafički formati (.gif, .jpeg, .png, .bmp)</a:t>
            </a:r>
          </a:p>
          <a:p>
            <a:r>
              <a:rPr lang="hr-HR" dirty="0" smtClean="0"/>
              <a:t>Formati podržani uz konverziju</a:t>
            </a:r>
          </a:p>
          <a:p>
            <a:pPr lvl="1"/>
            <a:r>
              <a:rPr lang="hr-HR" dirty="0" smtClean="0"/>
              <a:t>.lit, .epub, er.pdb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652</Words>
  <Application>Microsoft Office PowerPoint</Application>
  <PresentationFormat>On-screen Show (4:3)</PresentationFormat>
  <Paragraphs>180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Amazon Kindle</vt:lpstr>
      <vt:lpstr>Malo povijesti</vt:lpstr>
      <vt:lpstr>E-tinta</vt:lpstr>
      <vt:lpstr>E-tinta</vt:lpstr>
      <vt:lpstr>Što je Kindle?</vt:lpstr>
      <vt:lpstr>Karakteristike uređaja Kindle</vt:lpstr>
      <vt:lpstr>Karakteristike uređaja Kindle</vt:lpstr>
      <vt:lpstr>Mogućnosti uređaja Kindle</vt:lpstr>
      <vt:lpstr>Mogućnosti uređaja Kindle</vt:lpstr>
      <vt:lpstr>Kindle platforma na drugim uređajima</vt:lpstr>
      <vt:lpstr>Prednosti i nedostaci uređaja Kindle</vt:lpstr>
      <vt:lpstr>Konkurencija</vt:lpstr>
      <vt:lpstr>Konkurencija</vt:lpstr>
      <vt:lpstr>Konkurencija</vt:lpstr>
      <vt:lpstr>Konkurencija</vt:lpstr>
      <vt:lpstr>Razvoj nove tehnologije</vt:lpstr>
      <vt:lpstr>Tehnologija e-čitača</vt:lpstr>
      <vt:lpstr>Promjene u izdavaštvu</vt:lpstr>
      <vt:lpstr>Korisnici</vt:lpstr>
      <vt:lpstr>Daljnji razvoj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Ilija</dc:creator>
  <cp:lastModifiedBy>Ilija</cp:lastModifiedBy>
  <cp:revision>108</cp:revision>
  <dcterms:created xsi:type="dcterms:W3CDTF">2009-11-16T16:14:20Z</dcterms:created>
  <dcterms:modified xsi:type="dcterms:W3CDTF">2009-11-17T01:27:23Z</dcterms:modified>
</cp:coreProperties>
</file>